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8"/>
  </p:notesMasterIdLst>
  <p:sldIdLst>
    <p:sldId id="287" r:id="rId5"/>
    <p:sldId id="304" r:id="rId6"/>
    <p:sldId id="301" r:id="rId7"/>
  </p:sldIdLst>
  <p:sldSz cx="1260157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513C9A-FBB6-4377-8334-8C93970D8360}">
          <p14:sldIdLst>
            <p14:sldId id="287"/>
            <p14:sldId id="304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4071"/>
    <a:srgbClr val="FFFF99"/>
    <a:srgbClr val="FFFF66"/>
    <a:srgbClr val="00FF00"/>
    <a:srgbClr val="DFE8F0"/>
    <a:srgbClr val="CD6525"/>
    <a:srgbClr val="294F6E"/>
    <a:srgbClr val="102B40"/>
    <a:srgbClr val="BFD3E4"/>
    <a:srgbClr val="558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0258AE-1848-497B-BD27-8AC1A59F8141}" v="1" dt="2021-02-04T04:16:03.8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677" y="34"/>
      </p:cViewPr>
      <p:guideLst>
        <p:guide orient="horz" pos="2160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F4477-4A35-44A5-BA0E-DE2BD67E47EC}" type="datetimeFigureOut">
              <a:rPr lang="en-IN" smtClean="0"/>
              <a:pPr/>
              <a:t>04-02-2021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9400" y="685800"/>
            <a:ext cx="6299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F0908-C254-4E0E-9319-4E377DCC3B3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8472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611345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45118" y="1752602"/>
            <a:ext cx="10711339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400" b="1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45118" y="3611607"/>
            <a:ext cx="10711339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2325605" y="4953000"/>
            <a:ext cx="10275971" cy="48815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4697" y="0"/>
              </a:cxn>
              <a:cxn ang="0">
                <a:pos x="4697" y="367"/>
              </a:cxn>
              <a:cxn ang="0">
                <a:pos x="0" y="218"/>
              </a:cxn>
              <a:cxn ang="0">
                <a:pos x="4697" y="0"/>
              </a:cxn>
            </a:cxnLst>
            <a:rect l="0" t="0" r="0" b="0"/>
            <a:pathLst>
              <a:path w="4697" h="367">
                <a:moveTo>
                  <a:pt x="4697" y="0"/>
                </a:moveTo>
                <a:lnTo>
                  <a:pt x="4697" y="367"/>
                </a:lnTo>
                <a:lnTo>
                  <a:pt x="0" y="218"/>
                </a:lnTo>
                <a:lnTo>
                  <a:pt x="4697" y="0"/>
                </a:lnTo>
                <a:close/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8846" y="5237744"/>
            <a:ext cx="12552730" cy="7886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0" y="0"/>
                </a:moveTo>
                <a:lnTo>
                  <a:pt x="5760" y="0"/>
                </a:lnTo>
                <a:lnTo>
                  <a:pt x="5760" y="528"/>
                </a:lnTo>
                <a:lnTo>
                  <a:pt x="48" y="0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0" y="4993890"/>
            <a:ext cx="12601575" cy="18641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5760" y="1248"/>
              </a:cxn>
              <a:cxn ang="0">
                <a:pos x="5760" y="528"/>
              </a:cxn>
              <a:cxn ang="0">
                <a:pos x="0" y="0"/>
              </a:cxn>
            </a:cxnLst>
            <a:rect l="0" t="0" r="0" b="0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F314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 cap="rnd" cmpd="thickThin" algn="ctr">
            <a:solidFill>
              <a:srgbClr val="0F314D"/>
            </a:solidFill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8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a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624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039" y="1219201"/>
            <a:ext cx="11341418" cy="4525963"/>
          </a:xfrm>
        </p:spPr>
        <p:txBody>
          <a:bodyPr>
            <a:normAutofit/>
          </a:bodyPr>
          <a:lstStyle>
            <a:lvl1pPr>
              <a:buSzPct val="100000"/>
              <a:buFont typeface="Wingdings" pitchFamily="2" charset="2"/>
              <a:buChar char="§"/>
              <a:defRPr sz="1800"/>
            </a:lvl1pPr>
            <a:lvl2pPr marL="736092" indent="-342900">
              <a:buSzPct val="100000"/>
              <a:buFont typeface="Wingdings" pitchFamily="2" charset="2"/>
              <a:buChar char="§"/>
              <a:defRPr sz="1800"/>
            </a:lvl2pPr>
            <a:lvl3pPr marL="973836" indent="-342900">
              <a:buClr>
                <a:schemeClr val="accent1"/>
              </a:buClr>
              <a:buSzPct val="100000"/>
              <a:buFont typeface="Wingdings" pitchFamily="2" charset="2"/>
              <a:buChar char="§"/>
              <a:defRPr sz="1800"/>
            </a:lvl3pPr>
            <a:lvl4pPr>
              <a:buSzPct val="100000"/>
              <a:buFont typeface="Wingdings" pitchFamily="2" charset="2"/>
              <a:buChar char="§"/>
              <a:defRPr sz="1600"/>
            </a:lvl4pPr>
            <a:lvl5pPr>
              <a:buFont typeface="Wingdings" pitchFamily="2" charset="2"/>
              <a:buChar char="§"/>
              <a:defRPr sz="14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876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27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524" y="1059712"/>
            <a:ext cx="10711339" cy="1828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000" b="1" cap="none" baseline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/>
              <a:t>Chapter 1 – Country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05800" y="2893612"/>
            <a:ext cx="5300976" cy="2097488"/>
          </a:xfrm>
        </p:spPr>
        <p:txBody>
          <a:bodyPr lIns="91440" rIns="91440" anchor="t">
            <a:normAutofit/>
          </a:bodyPr>
          <a:lstStyle>
            <a:lvl1pPr marL="0" indent="0" algn="l">
              <a:buNone/>
              <a:defRPr sz="2400" b="1" baseline="0">
                <a:solidFill>
                  <a:srgbClr val="0070C0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/>
              <a:t>Subtitle 1</a:t>
            </a:r>
          </a:p>
          <a:p>
            <a:pPr lvl="0" eaLnBrk="1" latinLnBrk="0" hangingPunct="1"/>
            <a:r>
              <a:rPr kumimoji="0" lang="en-US" dirty="0"/>
              <a:t>Subtitle 2</a:t>
            </a:r>
          </a:p>
          <a:p>
            <a:pPr lvl="0" eaLnBrk="1" latinLnBrk="0" hangingPunct="1"/>
            <a:r>
              <a:rPr kumimoji="0" lang="en-US" dirty="0"/>
              <a:t>Subtitle 3</a:t>
            </a:r>
          </a:p>
          <a:p>
            <a:pPr lvl="0" eaLnBrk="1" latinLnBrk="0" hangingPunct="1"/>
            <a:r>
              <a:rPr kumimoji="0" lang="en-US" dirty="0"/>
              <a:t>Subtitle 4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 rot="21423977">
            <a:off x="80023" y="3687872"/>
            <a:ext cx="5009005" cy="2362200"/>
            <a:chOff x="-1" y="3429000"/>
            <a:chExt cx="3634652" cy="2362200"/>
          </a:xfrm>
          <a:scene3d>
            <a:camera prst="isometricTopUp">
              <a:rot lat="19800000" lon="21000000" rev="0"/>
            </a:camera>
            <a:lightRig rig="threePt" dir="t"/>
          </a:scene3d>
        </p:grpSpPr>
        <p:sp>
          <p:nvSpPr>
            <p:cNvPr id="5" name="Rounded Rectangle 4"/>
            <p:cNvSpPr/>
            <p:nvPr userDrawn="1"/>
          </p:nvSpPr>
          <p:spPr>
            <a:xfrm>
              <a:off x="95252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{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[</a:t>
              </a:r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1012800" y="344805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}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]</a:t>
              </a:r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1958923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|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\</a:t>
              </a:r>
            </a:p>
          </p:txBody>
        </p:sp>
        <p:sp>
          <p:nvSpPr>
            <p:cNvPr id="14" name="Rounded Rectangle 13"/>
            <p:cNvSpPr/>
            <p:nvPr userDrawn="1"/>
          </p:nvSpPr>
          <p:spPr>
            <a:xfrm>
              <a:off x="2911126" y="34290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End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Break</a:t>
              </a:r>
            </a:p>
          </p:txBody>
        </p:sp>
        <p:sp>
          <p:nvSpPr>
            <p:cNvPr id="15" name="Rounded Rectangle 14"/>
            <p:cNvSpPr/>
            <p:nvPr userDrawn="1"/>
          </p:nvSpPr>
          <p:spPr>
            <a:xfrm>
              <a:off x="2905126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PgUp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ScrLk</a:t>
              </a:r>
            </a:p>
          </p:txBody>
        </p:sp>
        <p:sp>
          <p:nvSpPr>
            <p:cNvPr id="16" name="Rounded Rectangle 15"/>
            <p:cNvSpPr/>
            <p:nvPr userDrawn="1"/>
          </p:nvSpPr>
          <p:spPr>
            <a:xfrm>
              <a:off x="2914651" y="51054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PgDn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Insert</a:t>
              </a:r>
            </a:p>
          </p:txBody>
        </p:sp>
        <p:sp>
          <p:nvSpPr>
            <p:cNvPr id="17" name="Rounded Rectangle 16"/>
            <p:cNvSpPr/>
            <p:nvPr userDrawn="1"/>
          </p:nvSpPr>
          <p:spPr>
            <a:xfrm>
              <a:off x="1954726" y="5105400"/>
              <a:ext cx="792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IN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Rounded Rectangle 17"/>
            <p:cNvSpPr/>
            <p:nvPr userDrawn="1"/>
          </p:nvSpPr>
          <p:spPr>
            <a:xfrm>
              <a:off x="489502" y="5105400"/>
              <a:ext cx="1275524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 b="1" dirty="0">
                  <a:solidFill>
                    <a:prstClr val="white"/>
                  </a:solidFill>
                </a:rPr>
                <a:t>Shift</a:t>
              </a:r>
            </a:p>
          </p:txBody>
        </p:sp>
        <p:sp>
          <p:nvSpPr>
            <p:cNvPr id="19" name="Rounded Rectangle 18"/>
            <p:cNvSpPr/>
            <p:nvPr userDrawn="1"/>
          </p:nvSpPr>
          <p:spPr>
            <a:xfrm>
              <a:off x="-1" y="5105398"/>
              <a:ext cx="310425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sp>
          <p:nvSpPr>
            <p:cNvPr id="20" name="Rounded Rectangle 19"/>
            <p:cNvSpPr/>
            <p:nvPr userDrawn="1"/>
          </p:nvSpPr>
          <p:spPr>
            <a:xfrm>
              <a:off x="1180520" y="4267198"/>
              <a:ext cx="1543384" cy="685800"/>
            </a:xfrm>
            <a:prstGeom prst="roundRect">
              <a:avLst/>
            </a:prstGeom>
            <a:solidFill>
              <a:srgbClr val="00BC5E"/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600" b="1" dirty="0">
                  <a:solidFill>
                    <a:srgbClr val="EBDDC3">
                      <a:lumMod val="75000"/>
                    </a:srgbClr>
                  </a:solidFill>
                </a:rPr>
                <a:t>               </a:t>
              </a:r>
              <a:r>
                <a:rPr lang="en-IN" sz="1600" b="1" dirty="0">
                  <a:solidFill>
                    <a:prstClr val="white"/>
                  </a:solidFill>
                </a:rPr>
                <a:t>Cost Management</a:t>
              </a:r>
            </a:p>
          </p:txBody>
        </p:sp>
        <p:sp>
          <p:nvSpPr>
            <p:cNvPr id="21" name="Rounded Rectangle 20"/>
            <p:cNvSpPr/>
            <p:nvPr userDrawn="1"/>
          </p:nvSpPr>
          <p:spPr>
            <a:xfrm>
              <a:off x="270600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“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‘</a:t>
              </a:r>
            </a:p>
          </p:txBody>
        </p:sp>
        <p:sp>
          <p:nvSpPr>
            <p:cNvPr id="6" name="Flowchart: Extract 5"/>
            <p:cNvSpPr/>
            <p:nvPr userDrawn="1"/>
          </p:nvSpPr>
          <p:spPr>
            <a:xfrm>
              <a:off x="2251047" y="5381625"/>
              <a:ext cx="177828" cy="190500"/>
            </a:xfrm>
            <a:prstGeom prst="flowChartExtra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pic>
          <p:nvPicPr>
            <p:cNvPr id="1036" name="Picture 12" descr="C:\Users\gitika\AppData\Local\Microsoft\Windows\INetCache\IE\M1A4HYUP\money-bag[1]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51" t="8066" r="13581" b="3551"/>
            <a:stretch/>
          </p:blipFill>
          <p:spPr bwMode="auto">
            <a:xfrm>
              <a:off x="1562650" y="4270029"/>
              <a:ext cx="360000" cy="407046"/>
            </a:xfrm>
            <a:prstGeom prst="rect">
              <a:avLst/>
            </a:prstGeom>
            <a:noFill/>
            <a:sp3d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0459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524" y="1059712"/>
            <a:ext cx="10711339" cy="1828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000" b="1" cap="none" baseline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/>
              <a:t>Chapter 1 – Country Overview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 rot="21423977">
            <a:off x="80023" y="3687872"/>
            <a:ext cx="5009005" cy="2362200"/>
            <a:chOff x="-1" y="3429000"/>
            <a:chExt cx="3634652" cy="2362200"/>
          </a:xfrm>
          <a:scene3d>
            <a:camera prst="isometricTopUp">
              <a:rot lat="19800000" lon="21000000" rev="0"/>
            </a:camera>
            <a:lightRig rig="threePt" dir="t"/>
          </a:scene3d>
        </p:grpSpPr>
        <p:sp>
          <p:nvSpPr>
            <p:cNvPr id="5" name="Rounded Rectangle 4"/>
            <p:cNvSpPr/>
            <p:nvPr userDrawn="1"/>
          </p:nvSpPr>
          <p:spPr>
            <a:xfrm>
              <a:off x="95252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{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[</a:t>
              </a:r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1012800" y="344805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}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]</a:t>
              </a:r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1958923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|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\</a:t>
              </a:r>
            </a:p>
          </p:txBody>
        </p:sp>
        <p:sp>
          <p:nvSpPr>
            <p:cNvPr id="14" name="Rounded Rectangle 13"/>
            <p:cNvSpPr/>
            <p:nvPr userDrawn="1"/>
          </p:nvSpPr>
          <p:spPr>
            <a:xfrm>
              <a:off x="2911126" y="34290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End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Break</a:t>
              </a:r>
            </a:p>
          </p:txBody>
        </p:sp>
        <p:sp>
          <p:nvSpPr>
            <p:cNvPr id="15" name="Rounded Rectangle 14"/>
            <p:cNvSpPr/>
            <p:nvPr userDrawn="1"/>
          </p:nvSpPr>
          <p:spPr>
            <a:xfrm>
              <a:off x="2905126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PgUp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ScrLk</a:t>
              </a:r>
            </a:p>
          </p:txBody>
        </p:sp>
        <p:sp>
          <p:nvSpPr>
            <p:cNvPr id="16" name="Rounded Rectangle 15"/>
            <p:cNvSpPr/>
            <p:nvPr userDrawn="1"/>
          </p:nvSpPr>
          <p:spPr>
            <a:xfrm>
              <a:off x="2914651" y="51054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PgDn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Insert</a:t>
              </a:r>
            </a:p>
          </p:txBody>
        </p:sp>
        <p:sp>
          <p:nvSpPr>
            <p:cNvPr id="17" name="Rounded Rectangle 16"/>
            <p:cNvSpPr/>
            <p:nvPr userDrawn="1"/>
          </p:nvSpPr>
          <p:spPr>
            <a:xfrm>
              <a:off x="1954726" y="5105400"/>
              <a:ext cx="792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IN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Rounded Rectangle 17"/>
            <p:cNvSpPr/>
            <p:nvPr userDrawn="1"/>
          </p:nvSpPr>
          <p:spPr>
            <a:xfrm>
              <a:off x="489502" y="5105400"/>
              <a:ext cx="1275524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 b="1" dirty="0">
                  <a:solidFill>
                    <a:prstClr val="white"/>
                  </a:solidFill>
                </a:rPr>
                <a:t>Shift</a:t>
              </a:r>
            </a:p>
          </p:txBody>
        </p:sp>
        <p:sp>
          <p:nvSpPr>
            <p:cNvPr id="19" name="Rounded Rectangle 18"/>
            <p:cNvSpPr/>
            <p:nvPr userDrawn="1"/>
          </p:nvSpPr>
          <p:spPr>
            <a:xfrm>
              <a:off x="-1" y="5105398"/>
              <a:ext cx="310425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sp>
          <p:nvSpPr>
            <p:cNvPr id="20" name="Rounded Rectangle 19"/>
            <p:cNvSpPr/>
            <p:nvPr userDrawn="1"/>
          </p:nvSpPr>
          <p:spPr>
            <a:xfrm>
              <a:off x="1180520" y="4267198"/>
              <a:ext cx="1543384" cy="68580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600" b="1" dirty="0">
                  <a:solidFill>
                    <a:srgbClr val="EBDDC3">
                      <a:lumMod val="75000"/>
                    </a:srgbClr>
                  </a:solidFill>
                </a:rPr>
                <a:t>               </a:t>
              </a:r>
              <a:r>
                <a:rPr lang="en-IN" sz="1600" b="1" dirty="0">
                  <a:solidFill>
                    <a:prstClr val="white"/>
                  </a:solidFill>
                </a:rPr>
                <a:t>Cost Management</a:t>
              </a:r>
            </a:p>
          </p:txBody>
        </p:sp>
        <p:sp>
          <p:nvSpPr>
            <p:cNvPr id="21" name="Rounded Rectangle 20"/>
            <p:cNvSpPr/>
            <p:nvPr userDrawn="1"/>
          </p:nvSpPr>
          <p:spPr>
            <a:xfrm>
              <a:off x="270600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“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‘</a:t>
              </a:r>
            </a:p>
          </p:txBody>
        </p:sp>
        <p:sp>
          <p:nvSpPr>
            <p:cNvPr id="6" name="Flowchart: Extract 5"/>
            <p:cNvSpPr/>
            <p:nvPr userDrawn="1"/>
          </p:nvSpPr>
          <p:spPr>
            <a:xfrm>
              <a:off x="2251047" y="5381625"/>
              <a:ext cx="177828" cy="190500"/>
            </a:xfrm>
            <a:prstGeom prst="flowChartExtra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pic>
          <p:nvPicPr>
            <p:cNvPr id="1036" name="Picture 12" descr="C:\Users\gitika\AppData\Local\Microsoft\Windows\INetCache\IE\M1A4HYUP\money-bag[1]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51" t="8066" r="13581" b="3551"/>
            <a:stretch/>
          </p:blipFill>
          <p:spPr bwMode="auto">
            <a:xfrm>
              <a:off x="1562650" y="4270029"/>
              <a:ext cx="360000" cy="407046"/>
            </a:xfrm>
            <a:prstGeom prst="rect">
              <a:avLst/>
            </a:prstGeom>
            <a:noFill/>
            <a:sp3d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05800" y="2931712"/>
            <a:ext cx="5300976" cy="2097488"/>
          </a:xfrm>
        </p:spPr>
        <p:txBody>
          <a:bodyPr lIns="91440" rIns="91440" anchor="t">
            <a:normAutofit/>
          </a:bodyPr>
          <a:lstStyle>
            <a:lvl1pPr marL="0" indent="0" algn="l">
              <a:buNone/>
              <a:defRPr sz="2400" b="1" baseline="0">
                <a:solidFill>
                  <a:srgbClr val="0070C0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/>
              <a:t>Subtitle 1</a:t>
            </a:r>
          </a:p>
          <a:p>
            <a:pPr lvl="0" eaLnBrk="1" latinLnBrk="0" hangingPunct="1"/>
            <a:r>
              <a:rPr kumimoji="0" lang="en-US" dirty="0"/>
              <a:t>Subtitle 2</a:t>
            </a:r>
          </a:p>
          <a:p>
            <a:pPr lvl="0" eaLnBrk="1" latinLnBrk="0" hangingPunct="1"/>
            <a:r>
              <a:rPr kumimoji="0" lang="en-US" dirty="0"/>
              <a:t>Subtitle 3</a:t>
            </a:r>
          </a:p>
          <a:p>
            <a:pPr lvl="0" eaLnBrk="1" latinLnBrk="0" hangingPunct="1"/>
            <a:r>
              <a:rPr kumimoji="0" lang="en-US" dirty="0"/>
              <a:t>Subtitle 4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23" name="Chevron 22"/>
          <p:cNvSpPr/>
          <p:nvPr userDrawn="1"/>
        </p:nvSpPr>
        <p:spPr>
          <a:xfrm>
            <a:off x="5943743" y="3005472"/>
            <a:ext cx="252032" cy="228600"/>
          </a:xfrm>
          <a:prstGeom prst="chevron">
            <a:avLst>
              <a:gd name="adj" fmla="val 50000"/>
            </a:avLst>
          </a:prstGeom>
          <a:solidFill>
            <a:srgbClr val="C61829"/>
          </a:solidFill>
          <a:ln w="3175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Chevron 23"/>
          <p:cNvSpPr/>
          <p:nvPr userDrawn="1"/>
        </p:nvSpPr>
        <p:spPr>
          <a:xfrm>
            <a:off x="5686838" y="3005472"/>
            <a:ext cx="252032" cy="228600"/>
          </a:xfrm>
          <a:prstGeom prst="chevron">
            <a:avLst>
              <a:gd name="adj" fmla="val 50000"/>
            </a:avLst>
          </a:prstGeom>
          <a:solidFill>
            <a:srgbClr val="C61829"/>
          </a:solidFill>
          <a:ln w="3175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6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5039" y="1481329"/>
            <a:ext cx="5655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788" y="1481329"/>
            <a:ext cx="5655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22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407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423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1" y="6248400"/>
            <a:ext cx="731153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 userDrawn="1"/>
        </p:nvSpPr>
        <p:spPr>
          <a:xfrm>
            <a:off x="-31762" y="6443990"/>
            <a:ext cx="6687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prstClr val="white"/>
                </a:solidFill>
              </a:rPr>
              <a:t>© 2021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30079" y="1570037"/>
            <a:ext cx="11341418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7700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914400"/>
            <a:ext cx="12601575" cy="45720"/>
          </a:xfrm>
          <a:prstGeom prst="rect">
            <a:avLst/>
          </a:prstGeom>
          <a:gradFill>
            <a:gsLst>
              <a:gs pos="29000">
                <a:srgbClr val="294071"/>
              </a:gs>
              <a:gs pos="52000">
                <a:schemeClr val="accent1">
                  <a:lumMod val="60000"/>
                  <a:lumOff val="40000"/>
                </a:schemeClr>
              </a:gs>
              <a:gs pos="40000">
                <a:schemeClr val="tx2">
                  <a:lumMod val="60000"/>
                  <a:lumOff val="40000"/>
                </a:schemeClr>
              </a:gs>
              <a:gs pos="92000">
                <a:srgbClr val="29407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2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29407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" pitchFamily="2" charset="2"/>
        <a:buChar char="§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1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1"/>
        </a:buClr>
        <a:buSzPct val="90000"/>
        <a:buFont typeface="Wingdings" pitchFamily="2" charset="2"/>
        <a:buChar char="§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1"/>
        </a:buClr>
        <a:buSzPct val="80000"/>
        <a:buFont typeface="Wingdings" pitchFamily="2" charset="2"/>
        <a:buChar char="§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aindustry.nic.in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0CF1DA3-B1C1-46C4-AC4C-A6B182716D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4" t="8029" r="2244" b="13548"/>
          <a:stretch/>
        </p:blipFill>
        <p:spPr>
          <a:xfrm>
            <a:off x="3471194" y="1415845"/>
            <a:ext cx="8521305" cy="442437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7979" y="1344424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2000" dirty="0">
                <a:solidFill>
                  <a:schemeClr val="bg1"/>
                </a:solidFill>
              </a:rPr>
              <a:t> Go to: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20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2000" dirty="0">
                <a:solidFill>
                  <a:schemeClr val="bg1"/>
                </a:solidFill>
              </a:rPr>
              <a:t> 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20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20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2000" dirty="0">
                <a:solidFill>
                  <a:schemeClr val="bg1"/>
                </a:solidFill>
              </a:rPr>
              <a:t>Under “Wholesale 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2000" dirty="0">
                <a:solidFill>
                  <a:schemeClr val="bg1"/>
                </a:solidFill>
              </a:rPr>
              <a:t>Price Index (WPI)” , choose the “WPI Download Data” &gt; “Download Data (2011-12 Series)</a:t>
            </a:r>
            <a:endParaRPr lang="en-IN" sz="20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2000" dirty="0">
                <a:solidFill>
                  <a:schemeClr val="bg1"/>
                </a:solidFill>
              </a:rPr>
              <a:t> 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2000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15519" y="1944435"/>
            <a:ext cx="2163433" cy="742558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294071"/>
                </a:solidFill>
                <a:hlinkClick r:id="rId3"/>
              </a:rPr>
              <a:t>https://eaindustry.nic.in/</a:t>
            </a:r>
            <a:endParaRPr lang="en-US" b="1" dirty="0">
              <a:solidFill>
                <a:srgbClr val="29407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India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IN" dirty="0"/>
          </a:p>
        </p:txBody>
      </p:sp>
      <p:sp>
        <p:nvSpPr>
          <p:cNvPr id="14" name="Rounded Rectangle 9"/>
          <p:cNvSpPr/>
          <p:nvPr/>
        </p:nvSpPr>
        <p:spPr>
          <a:xfrm>
            <a:off x="4297678" y="2488421"/>
            <a:ext cx="1411978" cy="3048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20" name="Connector: Elbow 19"/>
          <p:cNvCxnSpPr>
            <a:cxnSpLocks/>
            <a:endCxn id="14" idx="1"/>
          </p:cNvCxnSpPr>
          <p:nvPr/>
        </p:nvCxnSpPr>
        <p:spPr>
          <a:xfrm flipV="1">
            <a:off x="2598281" y="2640821"/>
            <a:ext cx="1699397" cy="1160446"/>
          </a:xfrm>
          <a:prstGeom prst="bentConnector3">
            <a:avLst>
              <a:gd name="adj1" fmla="val 34957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49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2E9AF7-39B6-4685-B005-6786BADE80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88" t="7885" r="1842" b="24588"/>
          <a:stretch/>
        </p:blipFill>
        <p:spPr>
          <a:xfrm>
            <a:off x="3431458" y="1344424"/>
            <a:ext cx="8475407" cy="426979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7979" y="1344424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20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20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20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20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2000" dirty="0">
                <a:solidFill>
                  <a:schemeClr val="bg1"/>
                </a:solidFill>
              </a:rPr>
              <a:t>Under Monthly Index Files, choose From “APR-2012 Onwards” 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2000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India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IN" dirty="0"/>
          </a:p>
        </p:txBody>
      </p:sp>
      <p:sp>
        <p:nvSpPr>
          <p:cNvPr id="14" name="Rounded Rectangle 9"/>
          <p:cNvSpPr/>
          <p:nvPr/>
        </p:nvSpPr>
        <p:spPr>
          <a:xfrm>
            <a:off x="4160026" y="4041918"/>
            <a:ext cx="1411978" cy="3048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20" name="Connector: Elbow 19"/>
          <p:cNvCxnSpPr>
            <a:cxnSpLocks/>
            <a:endCxn id="14" idx="1"/>
          </p:cNvCxnSpPr>
          <p:nvPr/>
        </p:nvCxnSpPr>
        <p:spPr>
          <a:xfrm>
            <a:off x="2802194" y="3077497"/>
            <a:ext cx="1357832" cy="1116821"/>
          </a:xfrm>
          <a:prstGeom prst="bentConnector3">
            <a:avLst>
              <a:gd name="adj1" fmla="val 36966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00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E443F11-5AFC-4A7C-A556-0F65E2F09C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365" r="8857" b="15842"/>
          <a:stretch/>
        </p:blipFill>
        <p:spPr>
          <a:xfrm>
            <a:off x="3252788" y="1504336"/>
            <a:ext cx="8739711" cy="415904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2000" dirty="0">
                <a:solidFill>
                  <a:schemeClr val="bg1"/>
                </a:solidFill>
              </a:rPr>
              <a:t>In the downloaded excel, search for commodity name in Column A. In this e.g., “Mild Steel”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20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20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2000" dirty="0">
                <a:solidFill>
                  <a:schemeClr val="bg1"/>
                </a:solidFill>
              </a:rPr>
              <a:t>Corresponding WPI data is available month wise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20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India</a:t>
            </a:r>
            <a:endParaRPr lang="en-IN" dirty="0"/>
          </a:p>
        </p:txBody>
      </p:sp>
      <p:sp>
        <p:nvSpPr>
          <p:cNvPr id="11" name="Rounded Rectangle 9"/>
          <p:cNvSpPr/>
          <p:nvPr/>
        </p:nvSpPr>
        <p:spPr>
          <a:xfrm>
            <a:off x="3341275" y="2889190"/>
            <a:ext cx="8506596" cy="22763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12" name="Connector: Elbow 11"/>
          <p:cNvCxnSpPr>
            <a:cxnSpLocks/>
            <a:endCxn id="11" idx="1"/>
          </p:cNvCxnSpPr>
          <p:nvPr/>
        </p:nvCxnSpPr>
        <p:spPr>
          <a:xfrm>
            <a:off x="2772697" y="2438400"/>
            <a:ext cx="568578" cy="564608"/>
          </a:xfrm>
          <a:prstGeom prst="bentConnector3">
            <a:avLst>
              <a:gd name="adj1" fmla="val 63834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295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428AE"/>
      </a:hlink>
      <a:folHlink>
        <a:srgbClr val="0428AE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b58ae008-966b-4bff-8a7d-37abbecab93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C5B21A2D92F14F8F210EA09878FEF2" ma:contentTypeVersion="14" ma:contentTypeDescription="Create a new document." ma:contentTypeScope="" ma:versionID="3187aa64b80e5016608c52b5e45d0339">
  <xsd:schema xmlns:xsd="http://www.w3.org/2001/XMLSchema" xmlns:xs="http://www.w3.org/2001/XMLSchema" xmlns:p="http://schemas.microsoft.com/office/2006/metadata/properties" xmlns:ns2="ff8bcfcb-4344-44cf-9f08-daa529b9a53e" xmlns:ns3="b58ae008-966b-4bff-8a7d-37abbecab933" targetNamespace="http://schemas.microsoft.com/office/2006/metadata/properties" ma:root="true" ma:fieldsID="2d222e709ca0c0c71af5a162821e6389" ns2:_="" ns3:_="">
    <xsd:import namespace="ff8bcfcb-4344-44cf-9f08-daa529b9a53e"/>
    <xsd:import namespace="b58ae008-966b-4bff-8a7d-37abbecab93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_Flow_Signoff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bcfcb-4344-44cf-9f08-daa529b9a53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ae008-966b-4bff-8a7d-37abbecab9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_Flow_SignoffStatus" ma:index="18" nillable="true" ma:displayName="Sign-off status" ma:internalName="_x0024_Resources_x003a_core_x002c_Signoff_Status_x003b_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536BB0-4ED3-4B41-86A1-16DC6D27B601}">
  <ds:schemaRefs>
    <ds:schemaRef ds:uri="ff8bcfcb-4344-44cf-9f08-daa529b9a53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b58ae008-966b-4bff-8a7d-37abbecab93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044876F-C02F-460C-BBF3-EC28281411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534FE6-CB44-4A92-817D-0A519F7B29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8bcfcb-4344-44cf-9f08-daa529b9a53e"/>
    <ds:schemaRef ds:uri="b58ae008-966b-4bff-8a7d-37abbecab9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Custom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Cambria</vt:lpstr>
      <vt:lpstr>Wingdings</vt:lpstr>
      <vt:lpstr>Wingdings 2</vt:lpstr>
      <vt:lpstr>Concourse</vt:lpstr>
      <vt:lpstr>Procedure to obtain PPI data for India </vt:lpstr>
      <vt:lpstr>Procedure to obtain PPI data for India </vt:lpstr>
      <vt:lpstr>Procedure to obtain PPI data for India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2015-11-27T11:15:46Z</dcterms:created>
  <dcterms:modified xsi:type="dcterms:W3CDTF">2021-02-04T04:31:18Z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0x010100BAC5B21A2D92F14F8F210EA09878FEF2</vt:lpwstr>
  </property>
</Properties>
</file>